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6858000" cy="9144000"/>
  <p:embeddedFontLst>
    <p:embeddedFont>
      <p:font typeface="Raleway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76007F-A7D2-49E2-8539-4B524EB99372}">
  <a:tblStyle styleId="{7C76007F-A7D2-49E2-8539-4B524EB9937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bold.fntdata"/><Relationship Id="rId12" Type="http://schemas.openxmlformats.org/officeDocument/2006/relationships/slide" Target="slides/slide7.xml"/><Relationship Id="rId34" Type="http://schemas.openxmlformats.org/officeDocument/2006/relationships/font" Target="fonts/Raleway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b4e109e3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cb4e109e3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0JWyHsNyVsnybAnvLm9DvhV79Nmmg0Jo/view" TargetMode="External"/><Relationship Id="rId4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jp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8D08C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핸드폰아이콘&amp;#39; 태그의 글 목록" id="84" name="Google Shape;84;p13"/>
          <p:cNvPicPr preferRelativeResize="0"/>
          <p:nvPr/>
        </p:nvPicPr>
        <p:blipFill rotWithShape="1">
          <a:blip r:embed="rId3">
            <a:alphaModFix/>
          </a:blip>
          <a:srcRect b="6017" l="0" r="0" t="0"/>
          <a:stretch/>
        </p:blipFill>
        <p:spPr>
          <a:xfrm>
            <a:off x="6825502" y="1262902"/>
            <a:ext cx="5128933" cy="454083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875181" y="1733119"/>
            <a:ext cx="9332259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What are you feeling about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your video?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1093694" y="5056094"/>
            <a:ext cx="93324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>
                <a:solidFill>
                  <a:srgbClr val="FEE599"/>
                </a:solidFill>
                <a:latin typeface="Raleway"/>
                <a:ea typeface="Raleway"/>
                <a:cs typeface="Raleway"/>
                <a:sym typeface="Raleway"/>
              </a:rPr>
              <a:t>멘토</a:t>
            </a:r>
            <a:r>
              <a:rPr b="1" i="0" lang="ko-KR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: 정좌연</a:t>
            </a:r>
            <a:endParaRPr b="1" i="0"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멘티 : </a:t>
            </a:r>
            <a:r>
              <a:rPr b="1" lang="ko-KR" sz="2400">
                <a:solidFill>
                  <a:srgbClr val="FEE599"/>
                </a:solidFill>
                <a:latin typeface="Raleway"/>
                <a:ea typeface="Raleway"/>
                <a:cs typeface="Raleway"/>
                <a:sym typeface="Raleway"/>
              </a:rPr>
              <a:t>신정훈 </a:t>
            </a:r>
            <a:r>
              <a:rPr b="1" lang="ko-KR" sz="2400">
                <a:solidFill>
                  <a:srgbClr val="FEE599"/>
                </a:solidFill>
                <a:latin typeface="Raleway"/>
                <a:ea typeface="Raleway"/>
                <a:cs typeface="Raleway"/>
                <a:sym typeface="Raleway"/>
              </a:rPr>
              <a:t>이승민 박수현 임정원</a:t>
            </a:r>
            <a:endParaRPr b="1" i="0" sz="2400">
              <a:solidFill>
                <a:srgbClr val="FEE59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5366499" y="3832412"/>
            <a:ext cx="2218765" cy="968188"/>
          </a:xfrm>
          <a:prstGeom prst="wedgeRoundRectCallout">
            <a:avLst>
              <a:gd fmla="val 121606" name="adj1"/>
              <a:gd fmla="val -83532" name="adj2"/>
              <a:gd fmla="val 16667" name="adj3"/>
            </a:avLst>
          </a:prstGeom>
          <a:solidFill>
            <a:srgbClr val="C4E0B2"/>
          </a:solidFill>
          <a:ln cap="flat" cmpd="sng" w="762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</a:t>
            </a:r>
            <a:endParaRPr b="1"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8" name="Google Shape;88;p13"/>
          <p:cNvCxnSpPr/>
          <p:nvPr/>
        </p:nvCxnSpPr>
        <p:spPr>
          <a:xfrm>
            <a:off x="981635" y="1156447"/>
            <a:ext cx="673697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" name="Google Shape;89;p13"/>
          <p:cNvSpPr txBox="1"/>
          <p:nvPr/>
        </p:nvSpPr>
        <p:spPr>
          <a:xfrm>
            <a:off x="1093694" y="658906"/>
            <a:ext cx="59256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과학자 양성 5기 파이널 프로젝트</a:t>
            </a:r>
            <a:endParaRPr/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 b="37451" l="29007" r="43199" t="33788"/>
          <a:stretch/>
        </p:blipFill>
        <p:spPr>
          <a:xfrm>
            <a:off x="8651180" y="2232853"/>
            <a:ext cx="1489025" cy="86672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/>
          <p:nvPr/>
        </p:nvSpPr>
        <p:spPr>
          <a:xfrm>
            <a:off x="8610839" y="2380130"/>
            <a:ext cx="1489025" cy="228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998" y="1100334"/>
            <a:ext cx="8465177" cy="525027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/>
        </p:nvSpPr>
        <p:spPr>
          <a:xfrm>
            <a:off x="703997" y="507395"/>
            <a:ext cx="113176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총 4개의 화면에서 두 가지의 서비스를 제공한다.		        	        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 보이지 않는 요구사항 수행/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22"/>
          <p:cNvSpPr/>
          <p:nvPr/>
        </p:nvSpPr>
        <p:spPr>
          <a:xfrm>
            <a:off x="9314329" y="1658470"/>
            <a:ext cx="2572871" cy="681318"/>
          </a:xfrm>
          <a:prstGeom prst="roundRect">
            <a:avLst>
              <a:gd fmla="val 16667" name="adj"/>
            </a:avLst>
          </a:prstGeom>
          <a:solidFill>
            <a:srgbClr val="548135"/>
          </a:solidFill>
          <a:ln>
            <a:noFill/>
          </a:ln>
          <a:effectLst>
            <a:outerShdw blurRad="127000" rotWithShape="0" algn="ctr" dir="10800000" dist="101600">
              <a:srgbClr val="000000">
                <a:alpha val="2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유저로부터 url 입력받음</a:t>
            </a:r>
            <a:endParaRPr b="1"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9314328" y="2494001"/>
            <a:ext cx="2572871" cy="681318"/>
          </a:xfrm>
          <a:prstGeom prst="roundRect">
            <a:avLst>
              <a:gd fmla="val 16667" name="adj"/>
            </a:avLst>
          </a:prstGeom>
          <a:solidFill>
            <a:srgbClr val="A8D08C"/>
          </a:solidFill>
          <a:ln>
            <a:noFill/>
          </a:ln>
          <a:effectLst>
            <a:outerShdw blurRad="127000" rotWithShape="0" algn="ctr" dir="10800000" dist="101600">
              <a:srgbClr val="000000">
                <a:alpha val="2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 소요 시간을 줄이려 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노력함</a:t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9314328" y="3331022"/>
            <a:ext cx="2572871" cy="681318"/>
          </a:xfrm>
          <a:prstGeom prst="roundRect">
            <a:avLst>
              <a:gd fmla="val 16667" name="adj"/>
            </a:avLst>
          </a:prstGeom>
          <a:solidFill>
            <a:srgbClr val="C4E0B2"/>
          </a:solidFill>
          <a:ln>
            <a:noFill/>
          </a:ln>
          <a:effectLst>
            <a:outerShdw blurRad="127000" rotWithShape="0" algn="ctr" dir="10800000" dist="101600">
              <a:srgbClr val="000000">
                <a:alpha val="2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: 갤러리 형식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9314328" y="4143285"/>
            <a:ext cx="2572871" cy="681318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 cap="flat" cmpd="sng" w="12700">
            <a:solidFill>
              <a:srgbClr val="E1EFD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rotWithShape="0" algn="ctr" dir="10800000" dist="101600">
              <a:srgbClr val="000000">
                <a:alpha val="2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재생시간에 맞춰 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이미지와 스크립트 노출</a:t>
            </a: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703998" y="1721224"/>
            <a:ext cx="8465178" cy="3021105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/>
        </p:nvSpPr>
        <p:spPr>
          <a:xfrm>
            <a:off x="3663217" y="1696731"/>
            <a:ext cx="8165726" cy="3956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사용자가 원하는 동영상의 youtube URL을 업로드 받아서 </a:t>
            </a:r>
            <a:endParaRPr b="1" i="0" sz="1600" u="none" cap="none" strike="noStrike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2E75B5"/>
                </a:solidFill>
                <a:latin typeface="Raleway"/>
                <a:ea typeface="Raleway"/>
                <a:cs typeface="Raleway"/>
                <a:sym typeface="Raleway"/>
              </a:rPr>
              <a:t>해당 동영상의 자막과 얼굴표정을 기반으로 AI로 영상의 주류감정을 도출</a:t>
            </a:r>
            <a:endParaRPr b="1" i="0" sz="1600" u="none" cap="none" strike="noStrike">
              <a:solidFill>
                <a:srgbClr val="2E75B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41300" lvl="0" marL="34290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b="1" i="0" sz="1600" u="none" cap="none" strike="noStrike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aleway"/>
              <a:buNone/>
            </a:pPr>
            <a:r>
              <a:rPr b="1" i="0" lang="ko-KR" sz="1600" u="none" cap="none" strike="noStrike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AI의 영상분석결과로 얻어진 영상의 </a:t>
            </a:r>
            <a:r>
              <a:rPr b="1" i="0" lang="ko-KR" sz="1600" u="none" cap="none" strike="noStrike">
                <a:solidFill>
                  <a:srgbClr val="2E75B5"/>
                </a:solidFill>
                <a:latin typeface="Raleway"/>
                <a:ea typeface="Raleway"/>
                <a:cs typeface="Raleway"/>
                <a:sym typeface="Raleway"/>
              </a:rPr>
              <a:t>주류감정을 카테고리화 하여 </a:t>
            </a:r>
            <a:endParaRPr b="1" i="0" sz="1600" u="none" cap="none" strike="noStrike">
              <a:solidFill>
                <a:srgbClr val="2E75B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aleway"/>
              <a:buNone/>
            </a:pPr>
            <a:r>
              <a:rPr b="1" i="0" lang="ko-KR" sz="1600" u="none" cap="none" strike="noStrike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다른 사람들도 해당영상을 같이 볼 수 있다.</a:t>
            </a:r>
            <a:endParaRPr b="1" i="0" sz="1600" u="none" cap="none" strike="noStrike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b="1" i="0" sz="1600" u="none" cap="none" strike="noStrike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aleway"/>
              <a:buNone/>
            </a:pPr>
            <a:r>
              <a:rPr b="1" i="0" lang="ko-KR" sz="1600" u="none" cap="none" strike="noStrike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사용자에게 받은 youtube URL의 영상을 AI로 </a:t>
            </a:r>
            <a:endParaRPr b="1" i="0" sz="1600" u="none" cap="none" strike="noStrike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600"/>
              <a:buFont typeface="Raleway"/>
              <a:buNone/>
            </a:pPr>
            <a:r>
              <a:rPr b="1" i="0" lang="ko-KR" sz="1600" u="none" cap="none" strike="noStrike">
                <a:solidFill>
                  <a:srgbClr val="2E75B5"/>
                </a:solidFill>
                <a:latin typeface="Raleway"/>
                <a:ea typeface="Raleway"/>
                <a:cs typeface="Raleway"/>
                <a:sym typeface="Raleway"/>
              </a:rPr>
              <a:t>분석한 문장과 상황 이미지를 보여준다</a:t>
            </a:r>
            <a:r>
              <a:rPr b="1" i="0" lang="ko-KR" sz="1600" u="none" cap="none" strike="noStrike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909904" y="2286000"/>
            <a:ext cx="1707776" cy="2286000"/>
          </a:xfrm>
          <a:prstGeom prst="roundRect">
            <a:avLst>
              <a:gd fmla="val 16667" name="adj"/>
            </a:avLst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endParaRPr b="1"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절차</a:t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3371864" y="1907196"/>
            <a:ext cx="582706" cy="564777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23"/>
          <p:cNvSpPr/>
          <p:nvPr/>
        </p:nvSpPr>
        <p:spPr>
          <a:xfrm>
            <a:off x="3371864" y="3341549"/>
            <a:ext cx="582706" cy="564777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23"/>
          <p:cNvSpPr/>
          <p:nvPr/>
        </p:nvSpPr>
        <p:spPr>
          <a:xfrm>
            <a:off x="3371864" y="4596492"/>
            <a:ext cx="582706" cy="564777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4"/>
          <p:cNvPicPr preferRelativeResize="0"/>
          <p:nvPr/>
        </p:nvPicPr>
        <p:blipFill rotWithShape="1">
          <a:blip r:embed="rId3">
            <a:alphaModFix/>
          </a:blip>
          <a:srcRect b="30000" l="41019" r="41103" t="36862"/>
          <a:stretch/>
        </p:blipFill>
        <p:spPr>
          <a:xfrm>
            <a:off x="3773578" y="1781121"/>
            <a:ext cx="2733573" cy="28500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4353881" y="4952985"/>
            <a:ext cx="19237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&lt;분석 완료&gt;  </a:t>
            </a:r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244" y="873784"/>
            <a:ext cx="2932645" cy="5425394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207" name="Google Shape;207;p24"/>
          <p:cNvSpPr txBox="1"/>
          <p:nvPr/>
        </p:nvSpPr>
        <p:spPr>
          <a:xfrm>
            <a:off x="1863090" y="1754069"/>
            <a:ext cx="72586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Click!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562191" y="448069"/>
            <a:ext cx="20267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index.html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4241853" y="1389245"/>
            <a:ext cx="202676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loader.html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로딩 페이지</a:t>
            </a:r>
            <a:endParaRPr/>
          </a:p>
        </p:txBody>
      </p:sp>
      <p:grpSp>
        <p:nvGrpSpPr>
          <p:cNvPr id="210" name="Google Shape;210;p24"/>
          <p:cNvGrpSpPr/>
          <p:nvPr/>
        </p:nvGrpSpPr>
        <p:grpSpPr>
          <a:xfrm>
            <a:off x="6751190" y="257464"/>
            <a:ext cx="5008112" cy="6343072"/>
            <a:chOff x="7044642" y="192631"/>
            <a:chExt cx="5008112" cy="6343072"/>
          </a:xfrm>
        </p:grpSpPr>
        <p:pic>
          <p:nvPicPr>
            <p:cNvPr id="211" name="Google Shape;211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39389" y="603805"/>
              <a:ext cx="4913365" cy="2628907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pic>
          <p:nvPicPr>
            <p:cNvPr descr="텍스트, 자연, 스크린샷이(가) 표시된 사진&#10;&#10;자동 생성된 설명" id="212" name="Google Shape;212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39389" y="3893639"/>
              <a:ext cx="4913365" cy="2642064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sp>
          <p:nvSpPr>
            <p:cNvPr id="213" name="Google Shape;213;p24"/>
            <p:cNvSpPr txBox="1"/>
            <p:nvPr/>
          </p:nvSpPr>
          <p:spPr>
            <a:xfrm>
              <a:off x="10757736" y="1716288"/>
              <a:ext cx="10513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Click!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4" name="Google Shape;214;p24"/>
            <p:cNvSpPr txBox="1"/>
            <p:nvPr/>
          </p:nvSpPr>
          <p:spPr>
            <a:xfrm>
              <a:off x="7044642" y="192631"/>
              <a:ext cx="20267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board.html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139389" y="3440623"/>
              <a:ext cx="20267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result.html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6" name="Google Shape;216;p24"/>
          <p:cNvSpPr/>
          <p:nvPr/>
        </p:nvSpPr>
        <p:spPr>
          <a:xfrm>
            <a:off x="1595458" y="1643329"/>
            <a:ext cx="905436" cy="549860"/>
          </a:xfrm>
          <a:prstGeom prst="ellipse">
            <a:avLst/>
          </a:prstGeom>
          <a:noFill/>
          <a:ln cap="flat" cmpd="sng" w="5715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3305303" y="3109299"/>
            <a:ext cx="936550" cy="47681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8D08C"/>
          </a:solidFill>
          <a:ln cap="flat" cmpd="sng" w="12700">
            <a:solidFill>
              <a:srgbClr val="A8D0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4722638" y="5533521"/>
            <a:ext cx="936550" cy="47681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8D08C"/>
          </a:solidFill>
          <a:ln cap="flat" cmpd="sng" w="12700">
            <a:solidFill>
              <a:srgbClr val="A8D0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9280175" y="1754072"/>
            <a:ext cx="2026800" cy="885000"/>
          </a:xfrm>
          <a:prstGeom prst="ellipse">
            <a:avLst/>
          </a:prstGeom>
          <a:noFill/>
          <a:ln cap="flat" cmpd="sng" w="5715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24"/>
          <p:cNvSpPr/>
          <p:nvPr/>
        </p:nvSpPr>
        <p:spPr>
          <a:xfrm rot="7405128">
            <a:off x="8553194" y="3007827"/>
            <a:ext cx="2618489" cy="2338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8D08C"/>
          </a:solidFill>
          <a:ln cap="flat" cmpd="sng" w="12700">
            <a:solidFill>
              <a:srgbClr val="A8D0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FD8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5" title="녹화_2021_10_14_10_46_38_15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1737075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/>
          <p:nvPr/>
        </p:nvSpPr>
        <p:spPr>
          <a:xfrm>
            <a:off x="4745420" y="1496950"/>
            <a:ext cx="2921876" cy="4798746"/>
          </a:xfrm>
          <a:prstGeom prst="rect">
            <a:avLst/>
          </a:prstGeom>
          <a:solidFill>
            <a:srgbClr val="A8D08C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자연어 처리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설계</a:t>
            </a:r>
            <a:endParaRPr/>
          </a:p>
        </p:txBody>
      </p:sp>
      <p:sp>
        <p:nvSpPr>
          <p:cNvPr id="231" name="Google Shape;231;p26"/>
          <p:cNvSpPr/>
          <p:nvPr/>
        </p:nvSpPr>
        <p:spPr>
          <a:xfrm>
            <a:off x="8376744" y="1496950"/>
            <a:ext cx="2921876" cy="4798746"/>
          </a:xfrm>
          <a:prstGeom prst="rect">
            <a:avLst/>
          </a:prstGeom>
          <a:solidFill>
            <a:srgbClr val="A8D08C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Ai모델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웹사이트에 연동</a:t>
            </a:r>
            <a:endParaRPr/>
          </a:p>
        </p:txBody>
      </p:sp>
      <p:sp>
        <p:nvSpPr>
          <p:cNvPr id="232" name="Google Shape;232;p26"/>
          <p:cNvSpPr/>
          <p:nvPr/>
        </p:nvSpPr>
        <p:spPr>
          <a:xfrm>
            <a:off x="1124784" y="447387"/>
            <a:ext cx="1949820" cy="753035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548135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개발방법</a:t>
            </a:r>
            <a:endParaRPr/>
          </a:p>
        </p:txBody>
      </p:sp>
      <p:sp>
        <p:nvSpPr>
          <p:cNvPr id="233" name="Google Shape;233;p26"/>
          <p:cNvSpPr/>
          <p:nvPr/>
        </p:nvSpPr>
        <p:spPr>
          <a:xfrm>
            <a:off x="1114096" y="1496950"/>
            <a:ext cx="2921876" cy="4798746"/>
          </a:xfrm>
          <a:prstGeom prst="rect">
            <a:avLst/>
          </a:prstGeom>
          <a:solidFill>
            <a:srgbClr val="A8D08C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처리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설계</a:t>
            </a:r>
            <a:endParaRPr/>
          </a:p>
        </p:txBody>
      </p:sp>
      <p:pic>
        <p:nvPicPr>
          <p:cNvPr descr="Deploy your ML model with Flask: Setup and Demo Project | by Kousthubha  Krishna | Analytics Vidhya | Medium" id="234" name="Google Shape;23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2922" y="4257420"/>
            <a:ext cx="2152079" cy="220726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Colab: An easy way to learn and use TensorFlow — The TensorFlow Blog" id="235" name="Google Shape;23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3101" y="4498025"/>
            <a:ext cx="3475190" cy="153607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MongoDB logo | Infinapps" id="236" name="Google Shape;23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4221" y="4452927"/>
            <a:ext cx="1509769" cy="1769318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포토]활짝 웃는 배우 심은경" id="241" name="Google Shape;241;p27"/>
          <p:cNvPicPr preferRelativeResize="0"/>
          <p:nvPr/>
        </p:nvPicPr>
        <p:blipFill rotWithShape="1">
          <a:blip r:embed="rId3">
            <a:alphaModFix/>
          </a:blip>
          <a:srcRect b="27378" l="29457" r="27678" t="9564"/>
          <a:stretch/>
        </p:blipFill>
        <p:spPr>
          <a:xfrm>
            <a:off x="8153698" y="2208605"/>
            <a:ext cx="2204720" cy="221027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cxnSp>
        <p:nvCxnSpPr>
          <p:cNvPr id="242" name="Google Shape;242;p27"/>
          <p:cNvCxnSpPr/>
          <p:nvPr/>
        </p:nvCxnSpPr>
        <p:spPr>
          <a:xfrm>
            <a:off x="6822139" y="3313741"/>
            <a:ext cx="986118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43" name="Google Shape;243;p27"/>
          <p:cNvPicPr preferRelativeResize="0"/>
          <p:nvPr/>
        </p:nvPicPr>
        <p:blipFill rotWithShape="1">
          <a:blip r:embed="rId4">
            <a:alphaModFix/>
          </a:blip>
          <a:srcRect b="6814" l="0" r="6083" t="3703"/>
          <a:stretch/>
        </p:blipFill>
        <p:spPr>
          <a:xfrm>
            <a:off x="636493" y="1634565"/>
            <a:ext cx="6266329" cy="335835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1559859" y="5636388"/>
            <a:ext cx="99373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&lt;웹 크롤링을 통해 학습 데이터를 수집&gt;             &lt;표정을 잘 읽어낼 수 있도록 얼굴만 크롭&gt;</a:t>
            </a:r>
            <a:endParaRPr/>
          </a:p>
        </p:txBody>
      </p:sp>
      <p:sp>
        <p:nvSpPr>
          <p:cNvPr id="245" name="Google Shape;245;p27"/>
          <p:cNvSpPr/>
          <p:nvPr/>
        </p:nvSpPr>
        <p:spPr>
          <a:xfrm>
            <a:off x="636493" y="559794"/>
            <a:ext cx="3814769" cy="753035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5481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학습 데이터 수집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8D08C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8546" y="170330"/>
            <a:ext cx="7940496" cy="575224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251" name="Google Shape;251;p28"/>
          <p:cNvSpPr txBox="1"/>
          <p:nvPr/>
        </p:nvSpPr>
        <p:spPr>
          <a:xfrm>
            <a:off x="2248193" y="6066004"/>
            <a:ext cx="8561468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총 클래스 : 0=Angry, 1=Embarrassment, 2=Neutral, 3=Happy, 4=Sad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8D08C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/>
        </p:nvSpPr>
        <p:spPr>
          <a:xfrm>
            <a:off x="7274745" y="2943588"/>
            <a:ext cx="3914700" cy="201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2500" lIns="92500" spcFirstLastPara="1" rIns="92500" wrap="square" tIns="92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check.py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test data 전처리   2. 학습된 model 가져오기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3. 학습된 model로 예측 진행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4. 예측한 결과를 이미지로 write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9254120" y="2405452"/>
            <a:ext cx="1296600" cy="36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2785570" y="1966238"/>
            <a:ext cx="3986100" cy="105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4210744" y="4123317"/>
            <a:ext cx="2190900" cy="97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9725658" y="872236"/>
            <a:ext cx="1853700" cy="80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3282742" y="910323"/>
            <a:ext cx="1303500" cy="7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5306645" y="1189617"/>
            <a:ext cx="2148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2500" lIns="92500" spcFirstLastPara="1" rIns="92500" wrap="square" tIns="92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data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3291366" y="853648"/>
            <a:ext cx="14199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500" lIns="92500" spcFirstLastPara="1" rIns="92500" wrap="square" tIns="92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model.py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클래스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2923020" y="1620338"/>
            <a:ext cx="39861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2500" lIns="92500" spcFirstLastPara="1" rIns="92500" wrap="square" tIns="92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train.py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Model 인스턴스 생성    2. training data 전처리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3. 학습 및 validation 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4275719" y="4138741"/>
            <a:ext cx="22860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2500" lIns="92500" spcFirstLastPara="1" rIns="92500" wrap="square" tIns="92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grad_cam.py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 이미지 관련 클래스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7604670" y="1992888"/>
            <a:ext cx="11679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2500" lIns="92500" spcFirstLastPara="1" rIns="92500" wrap="square" tIns="92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9289370" y="2435688"/>
            <a:ext cx="13035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2500" lIns="92500" spcFirstLastPara="1" rIns="92500" wrap="square" tIns="92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학습된 model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9"/>
          <p:cNvSpPr/>
          <p:nvPr/>
        </p:nvSpPr>
        <p:spPr>
          <a:xfrm>
            <a:off x="2954095" y="2111188"/>
            <a:ext cx="1853700" cy="26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4853020" y="2110838"/>
            <a:ext cx="1783500" cy="26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9"/>
          <p:cNvSpPr/>
          <p:nvPr/>
        </p:nvSpPr>
        <p:spPr>
          <a:xfrm>
            <a:off x="3631095" y="2486563"/>
            <a:ext cx="2286000" cy="36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29"/>
          <p:cNvCxnSpPr>
            <a:stCxn id="268" idx="2"/>
            <a:endCxn id="270" idx="0"/>
          </p:cNvCxnSpPr>
          <p:nvPr/>
        </p:nvCxnSpPr>
        <p:spPr>
          <a:xfrm>
            <a:off x="3880945" y="2379088"/>
            <a:ext cx="893100" cy="1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2" name="Google Shape;272;p29"/>
          <p:cNvCxnSpPr>
            <a:stCxn id="269" idx="2"/>
            <a:endCxn id="270" idx="0"/>
          </p:cNvCxnSpPr>
          <p:nvPr/>
        </p:nvCxnSpPr>
        <p:spPr>
          <a:xfrm flipH="1">
            <a:off x="4773970" y="2378738"/>
            <a:ext cx="970800" cy="1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3" name="Google Shape;273;p29"/>
          <p:cNvSpPr txBox="1"/>
          <p:nvPr/>
        </p:nvSpPr>
        <p:spPr>
          <a:xfrm>
            <a:off x="9698870" y="941438"/>
            <a:ext cx="190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2500" lIns="92500" spcFirstLastPara="1" rIns="92500" wrap="square" tIns="92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training data구성</a:t>
            </a:r>
            <a:endParaRPr b="0" i="0" sz="13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 icml_face_data.csv</a:t>
            </a:r>
            <a:endParaRPr b="0" i="0" sz="13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크롤링 한 data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Google Shape;274;p29"/>
          <p:cNvCxnSpPr>
            <a:endCxn id="269" idx="0"/>
          </p:cNvCxnSpPr>
          <p:nvPr/>
        </p:nvCxnSpPr>
        <p:spPr>
          <a:xfrm flipH="1">
            <a:off x="5744770" y="1504838"/>
            <a:ext cx="40500" cy="6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5" name="Google Shape;275;p29"/>
          <p:cNvSpPr/>
          <p:nvPr/>
        </p:nvSpPr>
        <p:spPr>
          <a:xfrm>
            <a:off x="7287845" y="3411317"/>
            <a:ext cx="1489500" cy="26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8822570" y="3411317"/>
            <a:ext cx="2084700" cy="26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7900671" y="3998984"/>
            <a:ext cx="2406300" cy="26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7740228" y="4582435"/>
            <a:ext cx="2642100" cy="26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" name="Google Shape;279;p29"/>
          <p:cNvCxnSpPr>
            <a:stCxn id="275" idx="2"/>
            <a:endCxn id="277" idx="0"/>
          </p:cNvCxnSpPr>
          <p:nvPr/>
        </p:nvCxnSpPr>
        <p:spPr>
          <a:xfrm>
            <a:off x="8032595" y="3679217"/>
            <a:ext cx="1071300" cy="3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0" name="Google Shape;280;p29"/>
          <p:cNvCxnSpPr>
            <a:stCxn id="276" idx="2"/>
            <a:endCxn id="277" idx="0"/>
          </p:cNvCxnSpPr>
          <p:nvPr/>
        </p:nvCxnSpPr>
        <p:spPr>
          <a:xfrm flipH="1">
            <a:off x="9103820" y="3679217"/>
            <a:ext cx="761100" cy="3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1" name="Google Shape;281;p29"/>
          <p:cNvCxnSpPr>
            <a:stCxn id="277" idx="2"/>
            <a:endCxn id="278" idx="0"/>
          </p:cNvCxnSpPr>
          <p:nvPr/>
        </p:nvCxnSpPr>
        <p:spPr>
          <a:xfrm flipH="1">
            <a:off x="9061221" y="4266884"/>
            <a:ext cx="42600" cy="3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2" name="Google Shape;282;p29"/>
          <p:cNvCxnSpPr>
            <a:endCxn id="257" idx="1"/>
          </p:cNvCxnSpPr>
          <p:nvPr/>
        </p:nvCxnSpPr>
        <p:spPr>
          <a:xfrm flipH="1" rot="10800000">
            <a:off x="5917220" y="2586802"/>
            <a:ext cx="3336900" cy="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3" name="Google Shape;283;p29"/>
          <p:cNvCxnSpPr/>
          <p:nvPr/>
        </p:nvCxnSpPr>
        <p:spPr>
          <a:xfrm flipH="1">
            <a:off x="8032545" y="2301338"/>
            <a:ext cx="15300" cy="8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4" name="Google Shape;284;p29"/>
          <p:cNvCxnSpPr>
            <a:stCxn id="257" idx="2"/>
            <a:endCxn id="276" idx="0"/>
          </p:cNvCxnSpPr>
          <p:nvPr/>
        </p:nvCxnSpPr>
        <p:spPr>
          <a:xfrm flipH="1">
            <a:off x="9864920" y="2768152"/>
            <a:ext cx="37500" cy="6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5" name="Google Shape;285;p29"/>
          <p:cNvCxnSpPr/>
          <p:nvPr/>
        </p:nvCxnSpPr>
        <p:spPr>
          <a:xfrm flipH="1">
            <a:off x="3930292" y="1639323"/>
            <a:ext cx="4200" cy="4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6" name="Google Shape;286;p29"/>
          <p:cNvSpPr/>
          <p:nvPr/>
        </p:nvSpPr>
        <p:spPr>
          <a:xfrm>
            <a:off x="7257120" y="3027213"/>
            <a:ext cx="3772800" cy="191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7775495" y="5301806"/>
            <a:ext cx="3523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2500" lIns="92500" spcFirstLastPara="1" rIns="92500" wrap="square" tIns="92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 이미지 (</a:t>
            </a: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guided_gradcam.jpg)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29"/>
          <p:cNvCxnSpPr>
            <a:stCxn id="259" idx="3"/>
          </p:cNvCxnSpPr>
          <p:nvPr/>
        </p:nvCxnSpPr>
        <p:spPr>
          <a:xfrm>
            <a:off x="6401644" y="4610817"/>
            <a:ext cx="1333500" cy="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9" name="Google Shape;289;p29"/>
          <p:cNvSpPr/>
          <p:nvPr/>
        </p:nvSpPr>
        <p:spPr>
          <a:xfrm>
            <a:off x="7678670" y="2057326"/>
            <a:ext cx="706800" cy="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7678670" y="2362125"/>
            <a:ext cx="706800" cy="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5362895" y="1219117"/>
            <a:ext cx="1072500" cy="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9"/>
          <p:cNvSpPr/>
          <p:nvPr/>
        </p:nvSpPr>
        <p:spPr>
          <a:xfrm>
            <a:off x="5362895" y="1523916"/>
            <a:ext cx="1072500" cy="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7953495" y="5337868"/>
            <a:ext cx="2523000" cy="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7952970" y="5708206"/>
            <a:ext cx="2523000" cy="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" name="Google Shape;295;p29"/>
          <p:cNvCxnSpPr>
            <a:stCxn id="286" idx="2"/>
            <a:endCxn id="293" idx="0"/>
          </p:cNvCxnSpPr>
          <p:nvPr/>
        </p:nvCxnSpPr>
        <p:spPr>
          <a:xfrm>
            <a:off x="9143520" y="4945413"/>
            <a:ext cx="71400" cy="3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PyTorch] dataset과 dataloder 설명 및 custom dataset &amp;amp; dataloader 만들기" id="296" name="Google Shape;296;p29"/>
          <p:cNvPicPr preferRelativeResize="0"/>
          <p:nvPr/>
        </p:nvPicPr>
        <p:blipFill rotWithShape="1">
          <a:blip r:embed="rId3">
            <a:alphaModFix/>
          </a:blip>
          <a:srcRect b="0" l="23503" r="21488" t="0"/>
          <a:stretch/>
        </p:blipFill>
        <p:spPr>
          <a:xfrm>
            <a:off x="1019453" y="4123317"/>
            <a:ext cx="1707777" cy="172011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8D08C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3599" y="734101"/>
            <a:ext cx="8023527" cy="538979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302" name="Google Shape;302;p30"/>
          <p:cNvSpPr txBox="1"/>
          <p:nvPr/>
        </p:nvSpPr>
        <p:spPr>
          <a:xfrm>
            <a:off x="4567182" y="301073"/>
            <a:ext cx="4082274" cy="433028"/>
          </a:xfrm>
          <a:prstGeom prst="rect">
            <a:avLst/>
          </a:prstGeom>
          <a:noFill/>
          <a:ln>
            <a:noFill/>
          </a:ln>
        </p:spPr>
        <p:txBody>
          <a:bodyPr anchorCtr="0" anchor="t" bIns="92500" lIns="92500" spcFirstLastPara="1" rIns="92500" wrap="square" tIns="92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결과 이미지 (guided_gradcam.jpg)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컨벌루션 신경망 ( Convolutional Neural Networks, CNN ) ~ 개요 : 네이버 블로그" id="307" name="Google Shape;3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82" y="1339831"/>
            <a:ext cx="3040652" cy="102724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308" name="Google Shape;308;p31"/>
          <p:cNvSpPr txBox="1"/>
          <p:nvPr/>
        </p:nvSpPr>
        <p:spPr>
          <a:xfrm>
            <a:off x="371982" y="665397"/>
            <a:ext cx="382954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CNN을 이용한 모델 설계 가능</a:t>
            </a:r>
            <a:endParaRPr/>
          </a:p>
        </p:txBody>
      </p:sp>
      <p:pic>
        <p:nvPicPr>
          <p:cNvPr id="309" name="Google Shape;30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5886" y="1489785"/>
            <a:ext cx="742593" cy="81836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1"/>
          <p:cNvSpPr txBox="1"/>
          <p:nvPr/>
        </p:nvSpPr>
        <p:spPr>
          <a:xfrm>
            <a:off x="8935836" y="2884914"/>
            <a:ext cx="731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2500" lIns="92500" spcFirstLastPara="1" rIns="92500" wrap="square" tIns="92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1"/>
          <p:cNvSpPr/>
          <p:nvPr/>
        </p:nvSpPr>
        <p:spPr>
          <a:xfrm>
            <a:off x="8930961" y="2945764"/>
            <a:ext cx="585000" cy="28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31"/>
          <p:cNvCxnSpPr>
            <a:stCxn id="311" idx="2"/>
          </p:cNvCxnSpPr>
          <p:nvPr/>
        </p:nvCxnSpPr>
        <p:spPr>
          <a:xfrm>
            <a:off x="9223461" y="3226264"/>
            <a:ext cx="0" cy="2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3" name="Google Shape;313;p31"/>
          <p:cNvCxnSpPr/>
          <p:nvPr/>
        </p:nvCxnSpPr>
        <p:spPr>
          <a:xfrm>
            <a:off x="8297161" y="3494264"/>
            <a:ext cx="175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4" name="Google Shape;31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5011" y="3823339"/>
            <a:ext cx="772903" cy="7956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31"/>
          <p:cNvCxnSpPr>
            <a:endCxn id="314" idx="0"/>
          </p:cNvCxnSpPr>
          <p:nvPr/>
        </p:nvCxnSpPr>
        <p:spPr>
          <a:xfrm>
            <a:off x="8222162" y="3506539"/>
            <a:ext cx="93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6" name="Google Shape;316;p31"/>
          <p:cNvCxnSpPr/>
          <p:nvPr/>
        </p:nvCxnSpPr>
        <p:spPr>
          <a:xfrm>
            <a:off x="10020611" y="3506439"/>
            <a:ext cx="0" cy="6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17" name="Google Shape;31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28609" y="1489785"/>
            <a:ext cx="742593" cy="81836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 txBox="1"/>
          <p:nvPr/>
        </p:nvSpPr>
        <p:spPr>
          <a:xfrm>
            <a:off x="3447982" y="2482514"/>
            <a:ext cx="18282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500" lIns="92500" spcFirstLastPara="1" rIns="92500" wrap="square" tIns="92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Conv2d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C=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BatchNorm2d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4152558" y="3116314"/>
            <a:ext cx="73200" cy="73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4152558" y="3268714"/>
            <a:ext cx="73200" cy="73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4152558" y="3421114"/>
            <a:ext cx="73200" cy="73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3113483" y="3492189"/>
            <a:ext cx="23859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2500" lIns="92500" spcFirstLastPara="1" rIns="92500" wrap="square" tIns="92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ResidualBlock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C=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256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1"/>
          <p:cNvSpPr txBox="1"/>
          <p:nvPr/>
        </p:nvSpPr>
        <p:spPr>
          <a:xfrm>
            <a:off x="2817257" y="4194664"/>
            <a:ext cx="28809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2500" lIns="92500" spcFirstLastPara="1" rIns="92500" wrap="square" tIns="92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Linear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C=number of classes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1"/>
          <p:cNvSpPr txBox="1"/>
          <p:nvPr/>
        </p:nvSpPr>
        <p:spPr>
          <a:xfrm>
            <a:off x="3170657" y="4990414"/>
            <a:ext cx="210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2500" lIns="92500" spcFirstLastPara="1" rIns="92500" wrap="square" tIns="92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CrossEntropyLoss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77336" y="5619214"/>
            <a:ext cx="3636921" cy="55661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1"/>
          <p:cNvSpPr/>
          <p:nvPr/>
        </p:nvSpPr>
        <p:spPr>
          <a:xfrm>
            <a:off x="3470745" y="2379284"/>
            <a:ext cx="1369200" cy="818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1"/>
          <p:cNvSpPr/>
          <p:nvPr/>
        </p:nvSpPr>
        <p:spPr>
          <a:xfrm>
            <a:off x="3050789" y="3495597"/>
            <a:ext cx="2179800" cy="31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1"/>
          <p:cNvSpPr/>
          <p:nvPr/>
        </p:nvSpPr>
        <p:spPr>
          <a:xfrm>
            <a:off x="2719936" y="4238435"/>
            <a:ext cx="2880900" cy="255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1"/>
          <p:cNvSpPr/>
          <p:nvPr/>
        </p:nvSpPr>
        <p:spPr>
          <a:xfrm>
            <a:off x="3122059" y="4976410"/>
            <a:ext cx="2018700" cy="40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0" name="Google Shape;330;p31"/>
          <p:cNvCxnSpPr>
            <a:stCxn id="327" idx="2"/>
            <a:endCxn id="328" idx="0"/>
          </p:cNvCxnSpPr>
          <p:nvPr/>
        </p:nvCxnSpPr>
        <p:spPr>
          <a:xfrm>
            <a:off x="4140689" y="3812397"/>
            <a:ext cx="19800" cy="4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1" name="Google Shape;331;p31"/>
          <p:cNvCxnSpPr>
            <a:stCxn id="328" idx="2"/>
            <a:endCxn id="329" idx="0"/>
          </p:cNvCxnSpPr>
          <p:nvPr/>
        </p:nvCxnSpPr>
        <p:spPr>
          <a:xfrm flipH="1">
            <a:off x="4131286" y="4494335"/>
            <a:ext cx="29100" cy="4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2" name="Google Shape;332;p31"/>
          <p:cNvCxnSpPr>
            <a:stCxn id="329" idx="2"/>
            <a:endCxn id="325" idx="0"/>
          </p:cNvCxnSpPr>
          <p:nvPr/>
        </p:nvCxnSpPr>
        <p:spPr>
          <a:xfrm>
            <a:off x="4131409" y="5376610"/>
            <a:ext cx="2464500" cy="2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3" name="Google Shape;333;p31"/>
          <p:cNvSpPr/>
          <p:nvPr/>
        </p:nvSpPr>
        <p:spPr>
          <a:xfrm>
            <a:off x="8896382" y="4097609"/>
            <a:ext cx="2704800" cy="40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" name="Google Shape;334;p31"/>
          <p:cNvCxnSpPr>
            <a:stCxn id="333" idx="2"/>
          </p:cNvCxnSpPr>
          <p:nvPr/>
        </p:nvCxnSpPr>
        <p:spPr>
          <a:xfrm flipH="1">
            <a:off x="10237982" y="4497809"/>
            <a:ext cx="10800" cy="2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5" name="Google Shape;335;p31"/>
          <p:cNvSpPr txBox="1"/>
          <p:nvPr/>
        </p:nvSpPr>
        <p:spPr>
          <a:xfrm>
            <a:off x="9563661" y="4758764"/>
            <a:ext cx="12189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2500" lIns="92500" spcFirstLastPara="1" rIns="92500" wrap="square" tIns="92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torch.max()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1"/>
          <p:cNvSpPr/>
          <p:nvPr/>
        </p:nvSpPr>
        <p:spPr>
          <a:xfrm>
            <a:off x="9542362" y="4789918"/>
            <a:ext cx="1218900" cy="40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500" lIns="92500" spcFirstLastPara="1" rIns="92500" wrap="square" tIns="92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7" name="Google Shape;337;p31"/>
          <p:cNvCxnSpPr>
            <a:stCxn id="336" idx="2"/>
            <a:endCxn id="325" idx="0"/>
          </p:cNvCxnSpPr>
          <p:nvPr/>
        </p:nvCxnSpPr>
        <p:spPr>
          <a:xfrm flipH="1">
            <a:off x="6595912" y="5190118"/>
            <a:ext cx="3555900" cy="4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8" name="Google Shape;338;p31"/>
          <p:cNvCxnSpPr>
            <a:stCxn id="309" idx="2"/>
            <a:endCxn id="311" idx="0"/>
          </p:cNvCxnSpPr>
          <p:nvPr/>
        </p:nvCxnSpPr>
        <p:spPr>
          <a:xfrm>
            <a:off x="9117182" y="2308152"/>
            <a:ext cx="106200" cy="63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9" name="Google Shape;339;p31"/>
          <p:cNvSpPr txBox="1"/>
          <p:nvPr/>
        </p:nvSpPr>
        <p:spPr>
          <a:xfrm>
            <a:off x="4934584" y="2525389"/>
            <a:ext cx="3005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2500" lIns="92500" spcFirstLastPara="1" rIns="92500" wrap="square" tIns="92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input_channel size로 1을 입력받고,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output_channel size로 </a:t>
            </a:r>
            <a:r>
              <a:rPr lang="ko-KR" sz="1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r>
            <a:r>
              <a:rPr b="0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을 고정으로 출력한다.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거기에 BatchNorm과 Relu를 적용한다.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1"/>
          <p:cNvSpPr txBox="1"/>
          <p:nvPr/>
        </p:nvSpPr>
        <p:spPr>
          <a:xfrm>
            <a:off x="5369914" y="3405043"/>
            <a:ext cx="25932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2500" lIns="92500" spcFirstLastPara="1" rIns="92500" wrap="square" tIns="92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위에서 출력한 채널 </a:t>
            </a:r>
            <a:r>
              <a:rPr lang="ko-KR" sz="1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r>
            <a:r>
              <a:rPr b="0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을 최초에 받아서 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채널 </a:t>
            </a:r>
            <a:r>
              <a:rPr lang="ko-KR" sz="1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256</a:t>
            </a:r>
            <a:r>
              <a:rPr b="0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 될때까지 ResidualBlock을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적용해준다.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1"/>
          <p:cNvSpPr txBox="1"/>
          <p:nvPr/>
        </p:nvSpPr>
        <p:spPr>
          <a:xfrm>
            <a:off x="5584236" y="4002339"/>
            <a:ext cx="2105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2500" lIns="92500" spcFirstLastPara="1" rIns="92500" wrap="square" tIns="92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256</a:t>
            </a:r>
            <a:r>
              <a:rPr b="0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을 input_channel로 받고,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매개변수로 받은class의 length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를 output_channel로 설정해준다.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1"/>
          <p:cNvSpPr txBox="1"/>
          <p:nvPr/>
        </p:nvSpPr>
        <p:spPr>
          <a:xfrm>
            <a:off x="5508036" y="4594064"/>
            <a:ext cx="22578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2500" lIns="92500" spcFirstLastPara="1" rIns="92500" wrap="square" tIns="92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이미지 사이즈를 1x1로 average 한다.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1"/>
          <p:cNvSpPr txBox="1"/>
          <p:nvPr/>
        </p:nvSpPr>
        <p:spPr>
          <a:xfrm>
            <a:off x="4618282" y="1472839"/>
            <a:ext cx="61722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500" lIns="92500" spcFirstLastPara="1" rIns="92500" wrap="square" tIns="925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☆ResidualBlock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vanishing gradient현상을 막아주어서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 성능의 향상에 기여한다.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1"/>
          <p:cNvSpPr txBox="1"/>
          <p:nvPr/>
        </p:nvSpPr>
        <p:spPr>
          <a:xfrm>
            <a:off x="9696485" y="2738211"/>
            <a:ext cx="22578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2500" lIns="92500" spcFirstLastPara="1" rIns="92500" wrap="square" tIns="92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0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ko-KR" sz="10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'Angry'</a:t>
            </a:r>
            <a:r>
              <a:rPr b="0" i="0" lang="ko-KR" sz="10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-KR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'Embarrassment'</a:t>
            </a:r>
            <a:r>
              <a:rPr b="0" i="0" lang="ko-KR" sz="10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-KR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'Neutral'</a:t>
            </a:r>
            <a:r>
              <a:rPr b="0" i="0" lang="ko-KR" sz="10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ko-KR" sz="10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'Happy'</a:t>
            </a:r>
            <a:r>
              <a:rPr b="0" i="0" lang="ko-KR" sz="10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ko-KR" sz="10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'Sad'</a:t>
            </a:r>
            <a:r>
              <a:rPr b="0" i="0" lang="ko-KR" sz="10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0" i="0" sz="1000" u="none" cap="none" strike="noStrike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45" name="Google Shape;345;p31"/>
          <p:cNvCxnSpPr>
            <a:stCxn id="344" idx="2"/>
          </p:cNvCxnSpPr>
          <p:nvPr/>
        </p:nvCxnSpPr>
        <p:spPr>
          <a:xfrm>
            <a:off x="10825385" y="3232911"/>
            <a:ext cx="26400" cy="8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8D08C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376518" y="618565"/>
            <a:ext cx="11403106" cy="1317812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lang="ko-KR" sz="36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보고 흐름</a:t>
            </a:r>
            <a:endParaRPr b="1" sz="1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806824" y="2272553"/>
            <a:ext cx="1707776" cy="2286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</a:t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9735668" y="2286000"/>
            <a:ext cx="1707776" cy="2286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</a:t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5105386" y="2272553"/>
            <a:ext cx="1707776" cy="2286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개념도</a:t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2891121" y="2460812"/>
            <a:ext cx="1949820" cy="75303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문제인식</a:t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7299505" y="3200400"/>
            <a:ext cx="1949820" cy="75303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개발방법</a:t>
            </a:r>
            <a:endParaRPr/>
          </a:p>
        </p:txBody>
      </p:sp>
      <p:cxnSp>
        <p:nvCxnSpPr>
          <p:cNvPr id="102" name="Google Shape;102;p14"/>
          <p:cNvCxnSpPr>
            <a:stCxn id="97" idx="3"/>
            <a:endCxn id="100" idx="1"/>
          </p:cNvCxnSpPr>
          <p:nvPr/>
        </p:nvCxnSpPr>
        <p:spPr>
          <a:xfrm flipH="1" rot="10800000">
            <a:off x="2514600" y="2837453"/>
            <a:ext cx="376500" cy="578100"/>
          </a:xfrm>
          <a:prstGeom prst="straightConnector1">
            <a:avLst/>
          </a:prstGeom>
          <a:solidFill>
            <a:schemeClr val="lt1"/>
          </a:solidFill>
          <a:ln>
            <a:noFill/>
          </a:ln>
        </p:spPr>
      </p:cxnSp>
      <p:cxnSp>
        <p:nvCxnSpPr>
          <p:cNvPr id="103" name="Google Shape;103;p14"/>
          <p:cNvCxnSpPr/>
          <p:nvPr/>
        </p:nvCxnSpPr>
        <p:spPr>
          <a:xfrm>
            <a:off x="2514600" y="3778624"/>
            <a:ext cx="2590786" cy="13447"/>
          </a:xfrm>
          <a:prstGeom prst="straightConnector1">
            <a:avLst/>
          </a:prstGeom>
          <a:solidFill>
            <a:schemeClr val="lt1"/>
          </a:solidFill>
          <a:ln>
            <a:noFill/>
          </a:ln>
        </p:spPr>
      </p:cxnSp>
      <p:cxnSp>
        <p:nvCxnSpPr>
          <p:cNvPr id="104" name="Google Shape;104;p14"/>
          <p:cNvCxnSpPr>
            <a:stCxn id="101" idx="3"/>
          </p:cNvCxnSpPr>
          <p:nvPr/>
        </p:nvCxnSpPr>
        <p:spPr>
          <a:xfrm>
            <a:off x="9249325" y="3576918"/>
            <a:ext cx="708300" cy="0"/>
          </a:xfrm>
          <a:prstGeom prst="straightConnector1">
            <a:avLst/>
          </a:prstGeom>
          <a:solidFill>
            <a:schemeClr val="lt1"/>
          </a:solidFill>
          <a:ln>
            <a:noFill/>
          </a:ln>
        </p:spPr>
      </p:cxnSp>
      <p:sp>
        <p:nvSpPr>
          <p:cNvPr id="105" name="Google Shape;105;p14"/>
          <p:cNvSpPr/>
          <p:nvPr/>
        </p:nvSpPr>
        <p:spPr>
          <a:xfrm>
            <a:off x="7077607" y="1727950"/>
            <a:ext cx="2326341" cy="699242"/>
          </a:xfrm>
          <a:prstGeom prst="wedgeRoundRectCallout">
            <a:avLst>
              <a:gd fmla="val -16208" name="adj1"/>
              <a:gd fmla="val 141346" name="adj2"/>
              <a:gd fmla="val 16667" name="adj3"/>
            </a:avLst>
          </a:prstGeom>
          <a:solidFill>
            <a:schemeClr val="lt1"/>
          </a:solidFill>
          <a:ln cap="flat" cmpd="sng" w="5715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기술스택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578224" y="5015752"/>
            <a:ext cx="11201400" cy="1048872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548135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572" y="901593"/>
            <a:ext cx="10958855" cy="553506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2"/>
          <p:cNvSpPr txBox="1"/>
          <p:nvPr/>
        </p:nvSpPr>
        <p:spPr>
          <a:xfrm>
            <a:off x="4488870" y="484765"/>
            <a:ext cx="7397230" cy="49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Confusion Matrix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3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7" name="Google Shape;357;p33"/>
          <p:cNvGrpSpPr/>
          <p:nvPr/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58" name="Google Shape;358;p33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0" name="Google Shape;360;p33"/>
          <p:cNvSpPr/>
          <p:nvPr/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33"/>
          <p:cNvSpPr txBox="1"/>
          <p:nvPr/>
        </p:nvSpPr>
        <p:spPr>
          <a:xfrm>
            <a:off x="590719" y="2330505"/>
            <a:ext cx="5278066" cy="39795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300epoch까지 학습시킨 Accuracy 및 loss 결과이다.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134epoch에서 Training과 Validation loss의 차이가 적고 성능이 좋아 채택했다.</a:t>
            </a:r>
            <a:endParaRPr/>
          </a:p>
        </p:txBody>
      </p:sp>
      <p:sp>
        <p:nvSpPr>
          <p:cNvPr id="362" name="Google Shape;362;p33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이(가) 표시된 사진&#10;&#10;자동 생성된 설명" id="364" name="Google Shape;36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3423" y="1522456"/>
            <a:ext cx="4397433" cy="637627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3"/>
          <p:cNvSpPr/>
          <p:nvPr/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6" name="Google Shape;36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9538" y="3707894"/>
            <a:ext cx="2583339" cy="2518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Google Shape;371;p34"/>
          <p:cNvCxnSpPr/>
          <p:nvPr/>
        </p:nvCxnSpPr>
        <p:spPr>
          <a:xfrm flipH="1" rot="10800000">
            <a:off x="5650548" y="2530309"/>
            <a:ext cx="686512" cy="672352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72" name="Google Shape;372;p34"/>
          <p:cNvSpPr txBox="1"/>
          <p:nvPr/>
        </p:nvSpPr>
        <p:spPr>
          <a:xfrm>
            <a:off x="709742" y="4668321"/>
            <a:ext cx="51031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&lt;아이 허브에서 감정 별 대화 셋 데이터를 받아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데이터로 활용&gt;</a:t>
            </a:r>
            <a:endParaRPr/>
          </a:p>
        </p:txBody>
      </p:sp>
      <p:sp>
        <p:nvSpPr>
          <p:cNvPr id="373" name="Google Shape;373;p34"/>
          <p:cNvSpPr/>
          <p:nvPr/>
        </p:nvSpPr>
        <p:spPr>
          <a:xfrm>
            <a:off x="636493" y="559794"/>
            <a:ext cx="3814769" cy="753035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5481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자연어 학습 데이터 수집</a:t>
            </a:r>
            <a:endParaRPr/>
          </a:p>
        </p:txBody>
      </p:sp>
      <p:pic>
        <p:nvPicPr>
          <p:cNvPr descr="홈 | AI 허브" id="374" name="Google Shape;37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044" y="2530309"/>
            <a:ext cx="4781248" cy="1366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4"/>
          <p:cNvPicPr preferRelativeResize="0"/>
          <p:nvPr/>
        </p:nvPicPr>
        <p:blipFill rotWithShape="1">
          <a:blip r:embed="rId4">
            <a:alphaModFix/>
          </a:blip>
          <a:srcRect b="10850" l="0" r="58143" t="15816"/>
          <a:stretch/>
        </p:blipFill>
        <p:spPr>
          <a:xfrm>
            <a:off x="6604313" y="437417"/>
            <a:ext cx="4621039" cy="455406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4"/>
          <p:cNvSpPr txBox="1"/>
          <p:nvPr/>
        </p:nvSpPr>
        <p:spPr>
          <a:xfrm>
            <a:off x="6604313" y="5901516"/>
            <a:ext cx="48556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&lt;필요한 만큼 뽑아 각각 라벨을 부여했다.&gt;</a:t>
            </a:r>
            <a:endParaRPr/>
          </a:p>
        </p:txBody>
      </p:sp>
      <p:pic>
        <p:nvPicPr>
          <p:cNvPr id="377" name="Google Shape;377;p34"/>
          <p:cNvPicPr preferRelativeResize="0"/>
          <p:nvPr/>
        </p:nvPicPr>
        <p:blipFill rotWithShape="1">
          <a:blip r:embed="rId5">
            <a:alphaModFix/>
          </a:blip>
          <a:srcRect b="72418" l="48804" r="32737" t="20523"/>
          <a:stretch/>
        </p:blipFill>
        <p:spPr>
          <a:xfrm>
            <a:off x="6768617" y="4730592"/>
            <a:ext cx="4292430" cy="923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5"/>
          <p:cNvGrpSpPr/>
          <p:nvPr/>
        </p:nvGrpSpPr>
        <p:grpSpPr>
          <a:xfrm>
            <a:off x="428703" y="454946"/>
            <a:ext cx="3933765" cy="5948107"/>
            <a:chOff x="661681" y="738786"/>
            <a:chExt cx="3204600" cy="4845562"/>
          </a:xfrm>
        </p:grpSpPr>
        <p:sp>
          <p:nvSpPr>
            <p:cNvPr id="383" name="Google Shape;383;p35"/>
            <p:cNvSpPr/>
            <p:nvPr/>
          </p:nvSpPr>
          <p:spPr>
            <a:xfrm>
              <a:off x="661681" y="1695188"/>
              <a:ext cx="2967600" cy="1191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train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train data 전처리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→ 형태소 단위 나눔, 불용어 제거,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 토큰·벡터화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학습 및 accuracy 확인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661681" y="3429000"/>
              <a:ext cx="3204600" cy="1191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test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ko-KR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1. test data 전처리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ko-KR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→ 형태소 단위 나눔, 불용어 제거,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ko-KR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 토큰·벡터화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2. 학습된 모델 적용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ko-KR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3. accuracy 확인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661681" y="738786"/>
              <a:ext cx="1915500" cy="457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수집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(영상 자막, 자막 파일 등)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5"/>
            <p:cNvSpPr/>
            <p:nvPr/>
          </p:nvSpPr>
          <p:spPr>
            <a:xfrm rot="5400000">
              <a:off x="1378834" y="1347318"/>
              <a:ext cx="481193" cy="21454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5"/>
            <p:cNvSpPr/>
            <p:nvPr/>
          </p:nvSpPr>
          <p:spPr>
            <a:xfrm rot="5400000">
              <a:off x="1378833" y="3032638"/>
              <a:ext cx="481193" cy="21454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5"/>
            <p:cNvSpPr/>
            <p:nvPr/>
          </p:nvSpPr>
          <p:spPr>
            <a:xfrm rot="5400000">
              <a:off x="1378832" y="4753923"/>
              <a:ext cx="481193" cy="21454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661681" y="5126848"/>
              <a:ext cx="1287600" cy="457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텍스트 분류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0" name="Google Shape;390;p35"/>
          <p:cNvPicPr preferRelativeResize="0"/>
          <p:nvPr/>
        </p:nvPicPr>
        <p:blipFill rotWithShape="1">
          <a:blip r:embed="rId3">
            <a:alphaModFix/>
          </a:blip>
          <a:srcRect b="85888" l="0" r="14020" t="2516"/>
          <a:stretch/>
        </p:blipFill>
        <p:spPr>
          <a:xfrm>
            <a:off x="3500081" y="586826"/>
            <a:ext cx="4584238" cy="472898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391" name="Google Shape;391;p35"/>
          <p:cNvSpPr txBox="1"/>
          <p:nvPr/>
        </p:nvSpPr>
        <p:spPr>
          <a:xfrm>
            <a:off x="5341506" y="1628965"/>
            <a:ext cx="150898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이렇게/되면/0.2/차이/로/역전/당/했/습니다/././!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2" name="Google Shape;392;p35"/>
          <p:cNvPicPr preferRelativeResize="0"/>
          <p:nvPr/>
        </p:nvPicPr>
        <p:blipFill rotWithShape="1">
          <a:blip r:embed="rId4">
            <a:alphaModFix/>
          </a:blip>
          <a:srcRect b="24062" l="12574" r="40587" t="40946"/>
          <a:stretch/>
        </p:blipFill>
        <p:spPr>
          <a:xfrm>
            <a:off x="5384762" y="3115617"/>
            <a:ext cx="5710517" cy="2399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5"/>
          <p:cNvPicPr preferRelativeResize="0"/>
          <p:nvPr/>
        </p:nvPicPr>
        <p:blipFill rotWithShape="1">
          <a:blip r:embed="rId5">
            <a:alphaModFix/>
          </a:blip>
          <a:srcRect b="72418" l="48804" r="32737" t="20523"/>
          <a:stretch/>
        </p:blipFill>
        <p:spPr>
          <a:xfrm>
            <a:off x="4704278" y="5515358"/>
            <a:ext cx="4292430" cy="923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8339" y="1024836"/>
            <a:ext cx="2333234" cy="111144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6"/>
          <p:cNvSpPr/>
          <p:nvPr/>
        </p:nvSpPr>
        <p:spPr>
          <a:xfrm>
            <a:off x="2392955" y="2777702"/>
            <a:ext cx="2769497" cy="381478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keras.sequential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6"/>
          <p:cNvSpPr/>
          <p:nvPr/>
        </p:nvSpPr>
        <p:spPr>
          <a:xfrm>
            <a:off x="2392955" y="3800607"/>
            <a:ext cx="2769497" cy="381478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relu, softmax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6"/>
          <p:cNvSpPr/>
          <p:nvPr/>
        </p:nvSpPr>
        <p:spPr>
          <a:xfrm>
            <a:off x="2392955" y="3289155"/>
            <a:ext cx="2769497" cy="381478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average pooling 1D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6"/>
          <p:cNvSpPr/>
          <p:nvPr/>
        </p:nvSpPr>
        <p:spPr>
          <a:xfrm>
            <a:off x="2392955" y="4535162"/>
            <a:ext cx="2769497" cy="472898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sparse categorical crossentropy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6"/>
          <p:cNvSpPr/>
          <p:nvPr/>
        </p:nvSpPr>
        <p:spPr>
          <a:xfrm>
            <a:off x="2392955" y="5115558"/>
            <a:ext cx="2769497" cy="381478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6433" y="1666262"/>
            <a:ext cx="2333234" cy="111144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6"/>
          <p:cNvSpPr/>
          <p:nvPr/>
        </p:nvSpPr>
        <p:spPr>
          <a:xfrm>
            <a:off x="7068302" y="3569451"/>
            <a:ext cx="2769497" cy="381478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 (LSTM)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3935" y="5483480"/>
            <a:ext cx="2098213" cy="999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3841" y="5497036"/>
            <a:ext cx="218431" cy="972377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6"/>
          <p:cNvSpPr/>
          <p:nvPr/>
        </p:nvSpPr>
        <p:spPr>
          <a:xfrm>
            <a:off x="3652841" y="2222179"/>
            <a:ext cx="249725" cy="36736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6"/>
          <p:cNvSpPr/>
          <p:nvPr/>
        </p:nvSpPr>
        <p:spPr>
          <a:xfrm>
            <a:off x="8216937" y="2937132"/>
            <a:ext cx="472226" cy="47289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6"/>
          <p:cNvSpPr/>
          <p:nvPr/>
        </p:nvSpPr>
        <p:spPr>
          <a:xfrm rot="2027752">
            <a:off x="7744373" y="4276018"/>
            <a:ext cx="555303" cy="71591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6"/>
          <p:cNvSpPr/>
          <p:nvPr/>
        </p:nvSpPr>
        <p:spPr>
          <a:xfrm rot="5400000">
            <a:off x="4092477" y="5334376"/>
            <a:ext cx="418449" cy="1297698"/>
          </a:xfrm>
          <a:prstGeom prst="bentUpArrow">
            <a:avLst>
              <a:gd fmla="val 25000" name="adj1"/>
              <a:gd fmla="val 23250" name="adj2"/>
              <a:gd fmla="val 50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6"/>
          <p:cNvSpPr/>
          <p:nvPr/>
        </p:nvSpPr>
        <p:spPr>
          <a:xfrm>
            <a:off x="5648842" y="2845331"/>
            <a:ext cx="4125732" cy="64474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양방향 lstm 시도..성능 60%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Keras 와 Tensorflow와 Version 이야기 하기" id="413" name="Google Shape;413;p36"/>
          <p:cNvPicPr preferRelativeResize="0"/>
          <p:nvPr/>
        </p:nvPicPr>
        <p:blipFill rotWithShape="1">
          <a:blip r:embed="rId5">
            <a:alphaModFix/>
          </a:blip>
          <a:srcRect b="34179" l="47348" r="18563" t="34238"/>
          <a:stretch/>
        </p:blipFill>
        <p:spPr>
          <a:xfrm>
            <a:off x="5968719" y="224307"/>
            <a:ext cx="3246857" cy="126347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 txBox="1"/>
          <p:nvPr/>
        </p:nvSpPr>
        <p:spPr>
          <a:xfrm>
            <a:off x="2445638" y="304233"/>
            <a:ext cx="7300723" cy="538579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0" fadeDir="5400000" kx="0" rotWithShape="0" algn="bl" stPos="0" sy="-10000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None/>
            </a:pPr>
            <a:r>
              <a:rPr b="1" lang="ko-KR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최종성능 및 개선방안</a:t>
            </a:r>
            <a:endParaRPr b="1"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9" name="Google Shape;419;p37"/>
          <p:cNvCxnSpPr/>
          <p:nvPr/>
        </p:nvCxnSpPr>
        <p:spPr>
          <a:xfrm>
            <a:off x="905995" y="911465"/>
            <a:ext cx="10570480" cy="25194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50800" endA="0" endPos="0" fadeDir="5400000" kx="0" rotWithShape="0" algn="bl" stPos="0" sy="-100000" ky="0"/>
          </a:effectLst>
        </p:spPr>
      </p:cxnSp>
      <p:graphicFrame>
        <p:nvGraphicFramePr>
          <p:cNvPr id="420" name="Google Shape;420;p37"/>
          <p:cNvGraphicFramePr/>
          <p:nvPr/>
        </p:nvGraphicFramePr>
        <p:xfrm>
          <a:off x="905995" y="10739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{7C76007F-A7D2-49E2-8539-4B524EB99372}</a:tableStyleId>
              </a:tblPr>
              <a:tblGrid>
                <a:gridCol w="2674350"/>
                <a:gridCol w="4169975"/>
                <a:gridCol w="3726350"/>
              </a:tblGrid>
              <a:tr h="983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Malgun Gothic"/>
                        <a:buNone/>
                      </a:pPr>
                      <a:r>
                        <a:t/>
                      </a:r>
                      <a:endParaRPr sz="2100" u="none" cap="none" strike="noStrike"/>
                    </a:p>
                  </a:txBody>
                  <a:tcPr marT="108150" marB="108150" marR="108150" marL="1081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Malgun Gothic"/>
                        <a:buNone/>
                      </a:pPr>
                      <a:r>
                        <a:rPr b="1" lang="ko-KR" sz="2100" u="none" cap="none" strike="noStrike"/>
                        <a:t>이미지 모델</a:t>
                      </a:r>
                      <a:endParaRPr b="1" sz="2100" u="none" cap="none" strike="noStrike"/>
                    </a:p>
                  </a:txBody>
                  <a:tcPr marT="108150" marB="108150" marR="108150" marL="10815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Malgun Gothic"/>
                        <a:buNone/>
                      </a:pPr>
                      <a:r>
                        <a:rPr b="1" lang="ko-KR" sz="2100" u="none" cap="none" strike="noStrike"/>
                        <a:t>텍스트 모델</a:t>
                      </a:r>
                      <a:endParaRPr b="1" sz="2100" u="none" cap="none" strike="noStrike"/>
                    </a:p>
                  </a:txBody>
                  <a:tcPr marT="108150" marB="108150" marR="108150" marL="108150" anchor="ctr">
                    <a:solidFill>
                      <a:schemeClr val="accent4"/>
                    </a:solidFill>
                  </a:tcPr>
                </a:tc>
              </a:tr>
              <a:tr h="774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Malgun Gothic"/>
                        <a:buNone/>
                      </a:pPr>
                      <a:r>
                        <a:rPr b="1" lang="ko-KR" sz="2100" u="none" cap="none" strike="noStrike"/>
                        <a:t>적용 알고리즘</a:t>
                      </a:r>
                      <a:endParaRPr b="1" sz="2100" u="none" cap="none" strike="noStrike"/>
                    </a:p>
                  </a:txBody>
                  <a:tcPr marT="108150" marB="108150" marR="108150" marL="1081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Malgun Gothic"/>
                        <a:buNone/>
                      </a:pPr>
                      <a:r>
                        <a:rPr lang="ko-KR" sz="2100" u="none" cap="none" strike="noStrike"/>
                        <a:t>CNN</a:t>
                      </a:r>
                      <a:endParaRPr sz="2100" u="none" cap="none" strike="noStrike"/>
                    </a:p>
                  </a:txBody>
                  <a:tcPr marT="108150" marB="108150" marR="108150" marL="1081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1C1D"/>
                        </a:buClr>
                        <a:buSzPts val="2100"/>
                        <a:buFont typeface="Malgun Gothic"/>
                        <a:buNone/>
                      </a:pPr>
                      <a:r>
                        <a:rPr lang="ko-KR" sz="2100" u="none" cap="none" strike="noStrike">
                          <a:solidFill>
                            <a:srgbClr val="1D1C1D"/>
                          </a:solidFill>
                          <a:highlight>
                            <a:srgbClr val="FFFFFF"/>
                          </a:highlight>
                        </a:rPr>
                        <a:t>RNN(LSTM)</a:t>
                      </a:r>
                      <a:endParaRPr sz="2100" u="none" cap="none" strike="noStrike"/>
                    </a:p>
                  </a:txBody>
                  <a:tcPr marT="108150" marB="108150" marR="108150" marL="108150" anchor="ctr"/>
                </a:tc>
              </a:tr>
              <a:tr h="1838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Malgun Gothic"/>
                        <a:buNone/>
                      </a:pPr>
                      <a:r>
                        <a:rPr b="1" lang="ko-KR" sz="2100" u="none" cap="none" strike="noStrike"/>
                        <a:t>클래스별 학습 데이터 수</a:t>
                      </a:r>
                      <a:endParaRPr b="1" sz="2100" u="none" cap="none" strike="noStrike"/>
                    </a:p>
                  </a:txBody>
                  <a:tcPr marT="108150" marB="108150" marR="108150" marL="1081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Malgun Gothic"/>
                        <a:buNone/>
                      </a:pPr>
                      <a:r>
                        <a:rPr lang="ko-KR" sz="2100" u="none" cap="none" strike="noStrike">
                          <a:solidFill>
                            <a:schemeClr val="dk1"/>
                          </a:solidFill>
                        </a:rPr>
                        <a:t>화남: 3995</a:t>
                      </a:r>
                      <a:endParaRPr sz="2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Malgun Gothic"/>
                        <a:buNone/>
                      </a:pPr>
                      <a:r>
                        <a:rPr lang="ko-KR" sz="2100" u="none" cap="none" strike="noStrike">
                          <a:solidFill>
                            <a:schemeClr val="dk1"/>
                          </a:solidFill>
                        </a:rPr>
                        <a:t>당황: 3529</a:t>
                      </a:r>
                      <a:endParaRPr sz="2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100" u="none" cap="none" strike="noStrike">
                          <a:solidFill>
                            <a:schemeClr val="dk1"/>
                          </a:solidFill>
                        </a:rPr>
                        <a:t>행복: 7215</a:t>
                      </a:r>
                      <a:endParaRPr sz="2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100" u="none" cap="none" strike="noStrike">
                          <a:solidFill>
                            <a:schemeClr val="dk1"/>
                          </a:solidFill>
                        </a:rPr>
                        <a:t>슬픔: 4830</a:t>
                      </a:r>
                      <a:endParaRPr sz="2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Malgun Gothic"/>
                        <a:buNone/>
                      </a:pPr>
                      <a:r>
                        <a:rPr lang="ko-KR" sz="2100" u="none" cap="none" strike="noStrike">
                          <a:solidFill>
                            <a:schemeClr val="dk1"/>
                          </a:solidFill>
                        </a:rPr>
                        <a:t>중립: 4965</a:t>
                      </a:r>
                      <a:endParaRPr sz="2100" u="none" cap="none" strike="noStrike"/>
                    </a:p>
                  </a:txBody>
                  <a:tcPr marT="108150" marB="108150" marR="108150" marL="1081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100" u="none" cap="none" strike="noStrike">
                          <a:solidFill>
                            <a:schemeClr val="dk1"/>
                          </a:solidFill>
                        </a:rPr>
                        <a:t>화남: 10000</a:t>
                      </a:r>
                      <a:endParaRPr sz="2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100" u="none" cap="none" strike="noStrike">
                          <a:solidFill>
                            <a:schemeClr val="dk1"/>
                          </a:solidFill>
                        </a:rPr>
                        <a:t>당황: 10000</a:t>
                      </a:r>
                      <a:endParaRPr sz="2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100" u="none" cap="none" strike="noStrike">
                          <a:solidFill>
                            <a:schemeClr val="dk1"/>
                          </a:solidFill>
                        </a:rPr>
                        <a:t>행복: 10000</a:t>
                      </a:r>
                      <a:endParaRPr sz="2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100" u="none" cap="none" strike="noStrike">
                          <a:solidFill>
                            <a:schemeClr val="dk1"/>
                          </a:solidFill>
                        </a:rPr>
                        <a:t>슬픔: 10000</a:t>
                      </a:r>
                      <a:endParaRPr sz="2100" u="none" cap="none" strike="noStrike"/>
                    </a:p>
                  </a:txBody>
                  <a:tcPr marT="108150" marB="108150" marR="108150" marL="108150" anchor="ctr"/>
                </a:tc>
              </a:tr>
              <a:tr h="865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Malgun Gothic"/>
                        <a:buNone/>
                      </a:pPr>
                      <a:r>
                        <a:rPr b="1" lang="ko-KR" sz="2100" u="none" cap="none" strike="noStrike"/>
                        <a:t>최종성능(정확도 기준)</a:t>
                      </a:r>
                      <a:endParaRPr b="1" sz="2100" u="none" cap="none" strike="noStrike"/>
                    </a:p>
                  </a:txBody>
                  <a:tcPr marT="108150" marB="108150" marR="108150" marL="1081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Malgun Gothic"/>
                        <a:buNone/>
                      </a:pPr>
                      <a:r>
                        <a:rPr lang="ko-KR" sz="2100" u="none" cap="none" strike="noStrike"/>
                        <a:t>134 epoch / accuracy 77%</a:t>
                      </a:r>
                      <a:endParaRPr sz="2100" u="none" cap="none" strike="noStrike"/>
                    </a:p>
                  </a:txBody>
                  <a:tcPr marT="108150" marB="108150" marR="108150" marL="1081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Malgun Gothic"/>
                        <a:buNone/>
                      </a:pPr>
                      <a:r>
                        <a:rPr lang="ko-KR" sz="21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20 epoch / accuracy : 62%</a:t>
                      </a:r>
                      <a:endParaRPr sz="2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150" marB="108150" marR="108150" marL="108150" anchor="ctr"/>
                </a:tc>
              </a:tr>
              <a:tr h="865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Malgun Gothic"/>
                        <a:buNone/>
                      </a:pPr>
                      <a:r>
                        <a:rPr b="1" lang="ko-KR" sz="2100" u="none" cap="none" strike="noStrike"/>
                        <a:t>향후 개선방안</a:t>
                      </a:r>
                      <a:endParaRPr b="1" sz="2100" u="none" cap="none" strike="noStrike"/>
                    </a:p>
                  </a:txBody>
                  <a:tcPr marT="108150" marB="108150" marR="108150" marL="1081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Malgun Gothic"/>
                        <a:buNone/>
                      </a:pPr>
                      <a:r>
                        <a:rPr lang="ko-KR" sz="2100" u="none" cap="none" strike="noStrike"/>
                        <a:t> 데이터 수집 및 전처리 &amp;</a:t>
                      </a:r>
                      <a:endParaRPr sz="21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Malgun Gothic"/>
                        <a:buNone/>
                      </a:pPr>
                      <a:r>
                        <a:rPr lang="ko-KR" sz="2100" u="none" cap="none" strike="noStrike"/>
                        <a:t>하이퍼 파라메터 수정</a:t>
                      </a:r>
                      <a:endParaRPr sz="2100" u="none" cap="none" strike="noStrike"/>
                    </a:p>
                  </a:txBody>
                  <a:tcPr marT="108150" marB="108150" marR="108150" marL="1081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1C1D"/>
                        </a:buClr>
                        <a:buSzPts val="2100"/>
                        <a:buFont typeface="Malgun Gothic"/>
                        <a:buNone/>
                      </a:pPr>
                      <a:r>
                        <a:rPr lang="ko-KR" sz="2100" u="none" cap="none" strike="noStrike">
                          <a:solidFill>
                            <a:srgbClr val="1D1C1D"/>
                          </a:solidFill>
                          <a:highlight>
                            <a:srgbClr val="FFFFFF"/>
                          </a:highlight>
                        </a:rPr>
                        <a:t>자연어 전처리 과정 수정 &amp; </a:t>
                      </a:r>
                      <a:endParaRPr sz="2100" u="none" cap="none" strike="noStrike">
                        <a:solidFill>
                          <a:srgbClr val="1D1C1D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1C1D"/>
                        </a:buClr>
                        <a:buSzPts val="2100"/>
                        <a:buFont typeface="Malgun Gothic"/>
                        <a:buNone/>
                      </a:pPr>
                      <a:r>
                        <a:rPr lang="ko-KR" sz="2100" u="none" cap="none" strike="noStrike">
                          <a:solidFill>
                            <a:srgbClr val="1D1C1D"/>
                          </a:solidFill>
                          <a:highlight>
                            <a:srgbClr val="FFFFFF"/>
                          </a:highlight>
                        </a:rPr>
                        <a:t>다른 알고리즘 적용</a:t>
                      </a:r>
                      <a:endParaRPr sz="2100" u="none" cap="none" strike="noStrike"/>
                    </a:p>
                  </a:txBody>
                  <a:tcPr marT="108150" marB="108150" marR="108150" marL="1081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"/>
          <p:cNvSpPr/>
          <p:nvPr/>
        </p:nvSpPr>
        <p:spPr>
          <a:xfrm>
            <a:off x="804581" y="541517"/>
            <a:ext cx="4520453" cy="753035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548135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 </a:t>
            </a:r>
            <a:endParaRPr b="1" sz="2400">
              <a:solidFill>
                <a:srgbClr val="7030A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p38"/>
          <p:cNvSpPr/>
          <p:nvPr/>
        </p:nvSpPr>
        <p:spPr>
          <a:xfrm>
            <a:off x="804581" y="2729753"/>
            <a:ext cx="10582800" cy="753000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5481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즐겨보던 미디어 매체로 다양한 감정표현을 배울 수 있습니다.</a:t>
            </a:r>
            <a:endParaRPr b="1" sz="2400">
              <a:solidFill>
                <a:srgbClr val="5481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38"/>
          <p:cNvSpPr/>
          <p:nvPr/>
        </p:nvSpPr>
        <p:spPr>
          <a:xfrm>
            <a:off x="804581" y="4085120"/>
            <a:ext cx="10582800" cy="753000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738D4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데이터 확보 지속 / &lt;-토대로 파생 서비스 챗봇 기대</a:t>
            </a:r>
            <a:endParaRPr b="1" sz="2400">
              <a:solidFill>
                <a:srgbClr val="738D4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38"/>
          <p:cNvSpPr txBox="1"/>
          <p:nvPr/>
        </p:nvSpPr>
        <p:spPr>
          <a:xfrm>
            <a:off x="804581" y="3583899"/>
            <a:ext cx="26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제공자 관점</a:t>
            </a:r>
            <a:endParaRPr/>
          </a:p>
        </p:txBody>
      </p:sp>
      <p:sp>
        <p:nvSpPr>
          <p:cNvPr id="429" name="Google Shape;429;p38"/>
          <p:cNvSpPr txBox="1"/>
          <p:nvPr/>
        </p:nvSpPr>
        <p:spPr>
          <a:xfrm>
            <a:off x="956982" y="2317376"/>
            <a:ext cx="20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관점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사진 앨범 아이콘 0명에 대한 스톡 벡터 아트 및 기타 이미지 - iStock" id="434" name="Google Shape;434;p39"/>
          <p:cNvPicPr preferRelativeResize="0"/>
          <p:nvPr/>
        </p:nvPicPr>
        <p:blipFill rotWithShape="1">
          <a:blip r:embed="rId3">
            <a:alphaModFix/>
          </a:blip>
          <a:srcRect b="18663" l="14933" r="15379" t="20024"/>
          <a:stretch/>
        </p:blipFill>
        <p:spPr>
          <a:xfrm>
            <a:off x="5531224" y="1776365"/>
            <a:ext cx="1757082" cy="15460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t 파일 기호 - 무료 상호 작용개 아이콘" id="435" name="Google Shape;43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1039" y="1704714"/>
            <a:ext cx="1577788" cy="1577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컴퓨터 스피커 - Wikiwand" id="436" name="Google Shape;43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11560" y="1776365"/>
            <a:ext cx="1632137" cy="163213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9"/>
          <p:cNvSpPr txBox="1"/>
          <p:nvPr/>
        </p:nvSpPr>
        <p:spPr>
          <a:xfrm>
            <a:off x="7212108" y="2428954"/>
            <a:ext cx="47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39"/>
          <p:cNvSpPr txBox="1"/>
          <p:nvPr/>
        </p:nvSpPr>
        <p:spPr>
          <a:xfrm>
            <a:off x="9090220" y="2428954"/>
            <a:ext cx="47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39"/>
          <p:cNvSpPr txBox="1"/>
          <p:nvPr/>
        </p:nvSpPr>
        <p:spPr>
          <a:xfrm>
            <a:off x="9914981" y="1430306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NEW!!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p39"/>
          <p:cNvSpPr/>
          <p:nvPr/>
        </p:nvSpPr>
        <p:spPr>
          <a:xfrm>
            <a:off x="804581" y="3554506"/>
            <a:ext cx="10582800" cy="748800"/>
          </a:xfrm>
          <a:prstGeom prst="wedgeRectCallout">
            <a:avLst>
              <a:gd fmla="val -6263" name="adj1"/>
              <a:gd fmla="val -132610" name="adj2"/>
            </a:avLst>
          </a:prstGeom>
          <a:noFill/>
          <a:ln cap="flat" cmpd="sng" w="5715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39"/>
          <p:cNvSpPr txBox="1"/>
          <p:nvPr/>
        </p:nvSpPr>
        <p:spPr>
          <a:xfrm>
            <a:off x="1519658" y="3729335"/>
            <a:ext cx="915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738D4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음성인식 결합, 목소리 톤 감정분류로 분석 퀄리티 상승</a:t>
            </a:r>
            <a:endParaRPr b="1" sz="2400">
              <a:solidFill>
                <a:srgbClr val="738D4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p39"/>
          <p:cNvSpPr/>
          <p:nvPr/>
        </p:nvSpPr>
        <p:spPr>
          <a:xfrm>
            <a:off x="804581" y="541517"/>
            <a:ext cx="4520400" cy="753000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548135"/>
                </a:solidFill>
                <a:latin typeface="Malgun Gothic"/>
                <a:ea typeface="Malgun Gothic"/>
                <a:cs typeface="Malgun Gothic"/>
                <a:sym typeface="Malgun Gothic"/>
              </a:rPr>
              <a:t>향후 개선방안</a:t>
            </a:r>
            <a:endParaRPr b="1" sz="2400">
              <a:solidFill>
                <a:srgbClr val="7030A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p39"/>
          <p:cNvSpPr/>
          <p:nvPr/>
        </p:nvSpPr>
        <p:spPr>
          <a:xfrm>
            <a:off x="804581" y="4575295"/>
            <a:ext cx="10582800" cy="753000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738D49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유튜브 URL 뿐만 아니라 개인 PC에서 파일 업로드하여 분석 가능</a:t>
            </a:r>
            <a:endParaRPr b="1" sz="2400">
              <a:solidFill>
                <a:srgbClr val="738D4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8D49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thub 로고 - 무료 소셜 미디어개 아이콘" id="448" name="Google Shape;448;p40"/>
          <p:cNvPicPr preferRelativeResize="0"/>
          <p:nvPr/>
        </p:nvPicPr>
        <p:blipFill rotWithShape="1">
          <a:blip r:embed="rId3">
            <a:alphaModFix amt="28000"/>
          </a:blip>
          <a:srcRect b="0" l="0" r="0" t="0"/>
          <a:stretch/>
        </p:blipFill>
        <p:spPr>
          <a:xfrm>
            <a:off x="3599727" y="831163"/>
            <a:ext cx="4876800" cy="48768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sp>
        <p:nvSpPr>
          <p:cNvPr id="449" name="Google Shape;449;p40"/>
          <p:cNvSpPr txBox="1"/>
          <p:nvPr/>
        </p:nvSpPr>
        <p:spPr>
          <a:xfrm>
            <a:off x="2996141" y="2656390"/>
            <a:ext cx="8417859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8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/>
          </a:p>
        </p:txBody>
      </p:sp>
      <p:cxnSp>
        <p:nvCxnSpPr>
          <p:cNvPr id="450" name="Google Shape;450;p40"/>
          <p:cNvCxnSpPr/>
          <p:nvPr/>
        </p:nvCxnSpPr>
        <p:spPr>
          <a:xfrm>
            <a:off x="0" y="0"/>
            <a:ext cx="3507129" cy="2210765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1" name="Google Shape;451;p40"/>
          <p:cNvCxnSpPr/>
          <p:nvPr/>
        </p:nvCxnSpPr>
        <p:spPr>
          <a:xfrm>
            <a:off x="7639291" y="4102546"/>
            <a:ext cx="4552709" cy="2814775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2" name="Google Shape;452;p40"/>
          <p:cNvSpPr txBox="1"/>
          <p:nvPr/>
        </p:nvSpPr>
        <p:spPr>
          <a:xfrm>
            <a:off x="6956385" y="1525229"/>
            <a:ext cx="37617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sorpwjdafh@naver.com</a:t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40"/>
          <p:cNvSpPr txBox="1"/>
          <p:nvPr/>
        </p:nvSpPr>
        <p:spPr>
          <a:xfrm>
            <a:off x="7444451" y="1907987"/>
            <a:ext cx="37617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powerpress0809@naver.com</a:t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40"/>
          <p:cNvSpPr txBox="1"/>
          <p:nvPr/>
        </p:nvSpPr>
        <p:spPr>
          <a:xfrm>
            <a:off x="1979270" y="4482011"/>
            <a:ext cx="37617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messydata3@gmail.com</a:t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40"/>
          <p:cNvSpPr txBox="1"/>
          <p:nvPr/>
        </p:nvSpPr>
        <p:spPr>
          <a:xfrm>
            <a:off x="1404395" y="4927637"/>
            <a:ext cx="37617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bshyun1199@naver.com</a:t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>
            <a:off x="1359815" y="1868140"/>
            <a:ext cx="3361765" cy="4063014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5620871" y="3550023"/>
            <a:ext cx="5399572" cy="2308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감탄사와 </a:t>
            </a:r>
            <a:r>
              <a:rPr b="1" i="0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유행어에 </a:t>
            </a:r>
            <a:endParaRPr b="1"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감정 표현을  의존하는 </a:t>
            </a:r>
            <a:endParaRPr b="1"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신세대의 어휘력 향상</a:t>
            </a:r>
            <a:endParaRPr b="1"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Ex) ~~대박</a:t>
            </a:r>
            <a:endParaRPr b="1"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5620871" y="1963271"/>
            <a:ext cx="5683624" cy="995082"/>
          </a:xfrm>
          <a:prstGeom prst="roundRect">
            <a:avLst>
              <a:gd fmla="val 16667" name="adj"/>
            </a:avLst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 : 목적 및 필요성</a:t>
            </a:r>
            <a:endParaRPr/>
          </a:p>
        </p:txBody>
      </p:sp>
      <p:sp>
        <p:nvSpPr>
          <p:cNvPr descr="프레젠테이션 미디어 단색으로 채워진" id="114" name="Google Shape;114;p15"/>
          <p:cNvSpPr/>
          <p:nvPr/>
        </p:nvSpPr>
        <p:spPr>
          <a:xfrm>
            <a:off x="1942231" y="2531984"/>
            <a:ext cx="2196932" cy="2735325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1171557" y="926846"/>
            <a:ext cx="4449314" cy="707886"/>
          </a:xfrm>
          <a:prstGeom prst="rect">
            <a:avLst/>
          </a:prstGeom>
          <a:noFill/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기술을 영상에 적용시키고 싶었고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그와 관련된 서비스를 고민했다.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10934700" y="6543676"/>
            <a:ext cx="876300" cy="24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10934700" y="6543676"/>
            <a:ext cx="87630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 b="17232" l="6179" r="54871" t="25986"/>
          <a:stretch/>
        </p:blipFill>
        <p:spPr>
          <a:xfrm>
            <a:off x="3048000" y="2321437"/>
            <a:ext cx="5532120" cy="4536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4">
            <a:alphaModFix/>
          </a:blip>
          <a:srcRect b="12184" l="4785" r="55129" t="15173"/>
          <a:stretch/>
        </p:blipFill>
        <p:spPr>
          <a:xfrm>
            <a:off x="7620000" y="2321437"/>
            <a:ext cx="4572000" cy="453656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3353361" y="281678"/>
            <a:ext cx="9268385" cy="18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600">
                <a:solidFill>
                  <a:srgbClr val="548135"/>
                </a:solidFill>
                <a:latin typeface="Consolas"/>
                <a:ea typeface="Consolas"/>
                <a:cs typeface="Consolas"/>
                <a:sym typeface="Consolas"/>
              </a:rPr>
              <a:t>“ 최근 신세대들의 대화내용에서 감정표현이 단순하는 것을 느꼈다.”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        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기쁠 때도 와 대박!, 놀랐을 때도 와 대박! 이와 같이 특정 단어들만 이용해서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자신의 감정을 표현하는 것을 보고 이러한 경향이 지속되면 </a:t>
            </a:r>
            <a:endParaRPr b="0"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결국 진짜 자기자신이 </a:t>
            </a:r>
            <a:r>
              <a:rPr b="1" lang="ko-KR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전달하고 싶던 내용과는 다르게 </a:t>
            </a:r>
            <a:r>
              <a:rPr b="0" lang="ko-KR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잘못된 표현을 사용하거나, </a:t>
            </a:r>
            <a:r>
              <a:rPr lang="ko-KR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말문이 막히는 등</a:t>
            </a:r>
            <a:endParaRPr b="0"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소통문제가 발생할 수도 있다고 우리는 생각하였다. </a:t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문제인식</a:t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1205753" y="2208778"/>
            <a:ext cx="636493" cy="615103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rgbClr val="FFF2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A8D08C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sz="2800">
              <a:solidFill>
                <a:srgbClr val="A8D08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활용수단</a:t>
            </a:r>
            <a:endParaRPr b="1" sz="320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페르소나의 특징 분석</a:t>
            </a:r>
            <a:endParaRPr b="1" sz="3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1205753" y="1789254"/>
            <a:ext cx="636493" cy="615103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rgbClr val="FFF2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A8D08C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sz="2800">
              <a:solidFill>
                <a:srgbClr val="A8D08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3365731" y="290644"/>
            <a:ext cx="6096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왜 미디어 매체를 활용하였는가?</a:t>
            </a:r>
            <a:endParaRPr sz="28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 b="12569" l="15086" r="16120" t="26245"/>
          <a:stretch/>
        </p:blipFill>
        <p:spPr>
          <a:xfrm>
            <a:off x="3047999" y="925588"/>
            <a:ext cx="9144001" cy="457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/>
        </p:nvSpPr>
        <p:spPr>
          <a:xfrm>
            <a:off x="3365731" y="5855961"/>
            <a:ext cx="629550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이러한 맥락으로 기획 시 페르소나를 Z세대로 선정하며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페르소나에 맞는 서비스 제공 방향성을 고민했습니다.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5665694" y="925588"/>
            <a:ext cx="4338918" cy="432158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030A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&lt;미디어 매체는 재미있고 자주 접한다.&gt;</a:t>
            </a:r>
            <a:endParaRPr b="1" sz="1800">
              <a:solidFill>
                <a:srgbClr val="7030A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11437620" y="6610350"/>
            <a:ext cx="876300" cy="24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11437620" y="6610350"/>
            <a:ext cx="87630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청소년의 웹툰, 웹드라마 구독 실태 및 경향 관련 설문조사 결과 알아보기 : 네이버 블로그" id="143" name="Google Shape;1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9221" y="1428967"/>
            <a:ext cx="7508399" cy="4617666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144" name="Google Shape;144;p18"/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활용수단</a:t>
            </a:r>
            <a:endParaRPr b="1" sz="320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페르소나의 특징 분석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감성이 경시되는 </a:t>
            </a:r>
            <a:endParaRPr b="1"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사회적 분위기지만,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가요와 드라마 등의 대중문화는</a:t>
            </a:r>
            <a:endParaRPr b="1"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스마트폰의 보급을 통한 </a:t>
            </a:r>
            <a:endParaRPr b="1"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편리한 시청 환경에서 제공되어</a:t>
            </a:r>
            <a:endParaRPr b="1"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대중의 호응이 끊이질 않는 </a:t>
            </a:r>
            <a:endParaRPr b="1"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 이면서도</a:t>
            </a:r>
            <a:endParaRPr b="1"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구태여 노력하지 않아도 </a:t>
            </a:r>
            <a:endParaRPr b="1"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자연스레 표현력을 </a:t>
            </a:r>
            <a:endParaRPr b="1"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배울 수 있는 수단이기 때문이다</a:t>
            </a:r>
            <a:endParaRPr b="1"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1205753" y="813864"/>
            <a:ext cx="636493" cy="615103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rgbClr val="FFF2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A8D08C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sz="2800">
              <a:solidFill>
                <a:srgbClr val="A8D08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365731" y="290644"/>
            <a:ext cx="6096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미디어 매체 활용 예시 (드라마)</a:t>
            </a:r>
            <a:endParaRPr sz="28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5398851" y="2247089"/>
            <a:ext cx="6037980" cy="324693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755168" y="698327"/>
            <a:ext cx="10681663" cy="11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그래서 우리의 플랫폼을 이용하여서 자신들이 좋아하는 컨텐츠를 보면서 </a:t>
            </a:r>
            <a:endParaRPr b="1" sz="16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컨텐츠에서 표현하는 다양한 감정들을 보고 </a:t>
            </a:r>
            <a:endParaRPr b="1" sz="16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"이럴 때는 이런 문장을 사용할 수 있구나."라고 느껴주었으면 했다.</a:t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1361505" y="2590800"/>
            <a:ext cx="2362200" cy="64008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A8D08C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학습한다.</a:t>
            </a:r>
            <a:endParaRPr b="1"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1361505" y="3722370"/>
            <a:ext cx="2362200" cy="64008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A8D08C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분류한다.</a:t>
            </a:r>
            <a:endParaRPr b="1"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1361505" y="4853940"/>
            <a:ext cx="2362200" cy="64008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A8D08C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노출한다.</a:t>
            </a:r>
            <a:endParaRPr b="1"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901083" y="5851715"/>
            <a:ext cx="3779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&lt;기획 당시 서비스 제공 플로우&gt;</a:t>
            </a:r>
            <a:endParaRPr b="1"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5730240" y="4274220"/>
            <a:ext cx="5362904" cy="59496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대사 전문</a:t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5730240" y="2530964"/>
            <a:ext cx="2590800" cy="1441762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</a:t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8502344" y="2530964"/>
            <a:ext cx="2590800" cy="59496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시간별 이미지</a:t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8502344" y="3377766"/>
            <a:ext cx="2590800" cy="59496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시간별 스크립트</a:t>
            </a: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6941379" y="5883681"/>
            <a:ext cx="3779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&lt;최종 결과페이지 구성요소&gt;</a:t>
            </a:r>
            <a:endParaRPr b="1"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2" name="Google Shape;162;p19"/>
          <p:cNvCxnSpPr/>
          <p:nvPr/>
        </p:nvCxnSpPr>
        <p:spPr>
          <a:xfrm>
            <a:off x="4421546" y="3972726"/>
            <a:ext cx="868680" cy="0"/>
          </a:xfrm>
          <a:prstGeom prst="straightConnector1">
            <a:avLst/>
          </a:prstGeom>
          <a:noFill/>
          <a:ln cap="flat" cmpd="sng" w="762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3" name="Google Shape;163;p19"/>
          <p:cNvSpPr/>
          <p:nvPr/>
        </p:nvSpPr>
        <p:spPr>
          <a:xfrm>
            <a:off x="1" y="0"/>
            <a:ext cx="12192000" cy="396833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8D08C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/>
          <p:nvPr/>
        </p:nvSpPr>
        <p:spPr>
          <a:xfrm>
            <a:off x="2458570" y="1069041"/>
            <a:ext cx="7274859" cy="4719918"/>
          </a:xfrm>
          <a:prstGeom prst="rect">
            <a:avLst/>
          </a:prstGeom>
          <a:solidFill>
            <a:srgbClr val="A8D08C"/>
          </a:solidFill>
          <a:ln>
            <a:noFill/>
          </a:ln>
          <a:effectLst>
            <a:outerShdw blurRad="149987" algn="ctr" dir="8460000" dist="250190">
              <a:srgbClr val="000000">
                <a:alpha val="2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서비스를 어떻게 제공할 수 있을까?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 흐름 </a:t>
            </a: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(서비스 개념도) 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</a:t>
            </a:r>
            <a:r>
              <a:rPr b="1" lang="ko-KR" sz="200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</a:t>
            </a: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(화면 개발) 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</a:t>
            </a:r>
            <a:r>
              <a:rPr b="1" lang="ko-KR" sz="200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</a:t>
            </a: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(모델링을 연결하려고 구현한 기능)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</a:t>
            </a:r>
            <a:r>
              <a:rPr b="1" lang="ko-KR" sz="200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모델링</a:t>
            </a: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(데이터 전처리부터 딥러닝 학습 과정)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5755340" y="515043"/>
            <a:ext cx="681318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6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b="1" sz="66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/>
          <p:nvPr/>
        </p:nvSpPr>
        <p:spPr>
          <a:xfrm>
            <a:off x="1727200" y="1137920"/>
            <a:ext cx="8921750" cy="135128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5250330" y="1416661"/>
            <a:ext cx="609824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Vue.js를 이용한 웹사이트 개발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HTML, CSS, Bootstrap과 Vue.js를 연계하여 </a:t>
            </a:r>
            <a:endParaRPr b="0"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파워풀 하게 웹페이지 개발가능</a:t>
            </a: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2093302" y="1416661"/>
            <a:ext cx="2326341" cy="699242"/>
          </a:xfrm>
          <a:prstGeom prst="wedgeRoundRectCallout">
            <a:avLst>
              <a:gd fmla="val 38500" name="adj1"/>
              <a:gd fmla="val 65705" name="adj2"/>
              <a:gd fmla="val 16667" name="adj3"/>
            </a:avLst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개발도구</a:t>
            </a:r>
            <a:endParaRPr/>
          </a:p>
        </p:txBody>
      </p:sp>
      <p:pic>
        <p:nvPicPr>
          <p:cNvPr descr="Vue.js Installation - Explore Informatica" id="177" name="Google Shape;1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3302" y="3098151"/>
            <a:ext cx="1737471" cy="17374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.I.L 1st Week (HTML &amp;amp;&amp;amp; CSS)" id="178" name="Google Shape;178;p21"/>
          <p:cNvPicPr preferRelativeResize="0"/>
          <p:nvPr/>
        </p:nvPicPr>
        <p:blipFill rotWithShape="1">
          <a:blip r:embed="rId4">
            <a:alphaModFix/>
          </a:blip>
          <a:srcRect b="19646" l="0" r="0" t="19636"/>
          <a:stretch/>
        </p:blipFill>
        <p:spPr>
          <a:xfrm>
            <a:off x="4350584" y="3519227"/>
            <a:ext cx="3810000" cy="2313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ual Studio Code and VS Code icons and names usage guidelines" id="179" name="Google Shape;17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58250" y="2970576"/>
            <a:ext cx="179070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